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F275581-0CB5-4446-A276-43412E2C2B54}">
  <a:tblStyle styleId="{BF275581-0CB5-4446-A276-43412E2C2B5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5.xml"/><Relationship Id="rId33" Type="http://schemas.openxmlformats.org/officeDocument/2006/relationships/font" Target="fonts/Lato-italic.fntdata"/><Relationship Id="rId10" Type="http://schemas.openxmlformats.org/officeDocument/2006/relationships/slide" Target="slides/slide4.xml"/><Relationship Id="rId32" Type="http://schemas.openxmlformats.org/officeDocument/2006/relationships/font" Target="fonts/Lat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Lato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b9a0b074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b9a0b074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965474a9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e965474a9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e965474a9_3_3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e965474a9_3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b9a0b07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cb9a0b07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cb9a0b074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cb9a0b074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965474a9_3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965474a9_3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e824b5c4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e824b5c4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e824b5c4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e824b5c4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e824b5c4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e824b5c4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e824b5c4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e824b5c4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814cf7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814cf7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965474a9_3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e965474a9_3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1.png"/><Relationship Id="rId6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Understanding E-Commerce For Effective CRM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By Harshrajsinh Rathod 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6.25 PM.png" id="127" name="Google Shape;127;p22"/>
          <p:cNvPicPr preferRelativeResize="0"/>
          <p:nvPr/>
        </p:nvPicPr>
        <p:blipFill rotWithShape="1">
          <a:blip r:embed="rId3">
            <a:alphaModFix/>
          </a:blip>
          <a:srcRect b="0" l="26143" r="26148" t="0"/>
          <a:stretch/>
        </p:blipFill>
        <p:spPr>
          <a:xfrm>
            <a:off x="-1" y="0"/>
            <a:ext cx="45672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896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Know your customers</a:t>
            </a:r>
            <a:r>
              <a:rPr b="1" lang="en" sz="3000">
                <a:solidFill>
                  <a:schemeClr val="dk1"/>
                </a:solidFill>
              </a:rPr>
              <a:t>.</a:t>
            </a:r>
            <a:r>
              <a:rPr lang="en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From  27 states,  more than half of the customers reside in Sao Paulo and Rio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From  95419 unique customers, only 2673 purchased twice and 240 returned for repeated purchases.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92506 is recurring business value lost as customer churn.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 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. 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67199" cy="371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idx="1" type="subTitle"/>
          </p:nvPr>
        </p:nvSpPr>
        <p:spPr>
          <a:xfrm>
            <a:off x="4572000" y="653700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highlight>
                  <a:srgbClr val="FFFFFF"/>
                </a:highlight>
              </a:rPr>
              <a:t>Know your sellers</a:t>
            </a:r>
            <a:r>
              <a:rPr b="1" lang="en" sz="300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endParaRPr b="1" sz="3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From  23  states,  almost 2/3rd of the sellers come from Sao Paulo, followed by Paraná, Minas Gerais, Santa Catarina and Rio de Janeiro, total of which comprise almost 90% of the 3095 sellers.</a:t>
            </a:r>
            <a:endParaRPr sz="1800">
              <a:highlight>
                <a:srgbClr val="FFFFFF"/>
              </a:highlight>
            </a:endParaRPr>
          </a:p>
        </p:txBody>
      </p:sp>
      <p:pic>
        <p:nvPicPr>
          <p:cNvPr id="135" name="Google Shape;135;p23"/>
          <p:cNvPicPr preferRelativeResize="0"/>
          <p:nvPr/>
        </p:nvPicPr>
        <p:blipFill rotWithShape="1">
          <a:blip r:embed="rId3">
            <a:alphaModFix/>
          </a:blip>
          <a:srcRect b="20862" l="1729" r="0" t="6746"/>
          <a:stretch/>
        </p:blipFill>
        <p:spPr>
          <a:xfrm>
            <a:off x="0" y="3423100"/>
            <a:ext cx="1557099" cy="1720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75" y="0"/>
            <a:ext cx="4045199" cy="3369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4"/>
          <p:cNvPicPr preferRelativeResize="0"/>
          <p:nvPr/>
        </p:nvPicPr>
        <p:blipFill rotWithShape="1">
          <a:blip r:embed="rId3">
            <a:alphaModFix/>
          </a:blip>
          <a:srcRect b="14093" l="2132" r="6751" t="655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4"/>
          <p:cNvSpPr txBox="1"/>
          <p:nvPr>
            <p:ph type="title"/>
          </p:nvPr>
        </p:nvSpPr>
        <p:spPr>
          <a:xfrm>
            <a:off x="0" y="3162675"/>
            <a:ext cx="6218400" cy="19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Most sold product  is bed-bath-table, followed by sports-leisure, and home decorations etc.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Increased combo sales apply here for family &amp; home oriented customers, as cross-selling or up-selling.</a:t>
            </a:r>
            <a:endParaRPr sz="1800"/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6325725" cy="316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8.18 PM.png" id="148" name="Google Shape;148;p25"/>
          <p:cNvPicPr preferRelativeResize="0"/>
          <p:nvPr/>
        </p:nvPicPr>
        <p:blipFill rotWithShape="1">
          <a:blip r:embed="rId3">
            <a:alphaModFix/>
          </a:blip>
          <a:srcRect b="0" l="26321" r="26321" t="0"/>
          <a:stretch/>
        </p:blipFill>
        <p:spPr>
          <a:xfrm>
            <a:off x="0" y="0"/>
            <a:ext cx="45672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Deliveries count.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Deliveries made are significantly higher in comparison to minuscule cancelled orders or other processes. 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125950"/>
            <a:ext cx="2054975" cy="301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0" y="0"/>
            <a:ext cx="43107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4 methods of payment within the country. 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Highest paid through credit card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Boleto,</a:t>
            </a:r>
            <a:r>
              <a:rPr lang="en" sz="1800">
                <a:solidFill>
                  <a:schemeClr val="lt2"/>
                </a:solidFill>
              </a:rPr>
              <a:t>for those who do not have a bank account, </a:t>
            </a:r>
            <a:r>
              <a:rPr lang="en" sz="1800">
                <a:solidFill>
                  <a:schemeClr val="lt2"/>
                </a:solidFill>
              </a:rPr>
              <a:t> is second most popular payment method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Debit_card and voucher are less desirable payment methods.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</a:rPr>
              <a:t>Olist can collaborate with credit card companies to advertise and promote their brand for a charged fee.</a:t>
            </a:r>
            <a:r>
              <a:rPr lang="en" sz="1800">
                <a:solidFill>
                  <a:schemeClr val="lt2"/>
                </a:solidFill>
              </a:rPr>
              <a:t> </a:t>
            </a:r>
            <a:endParaRPr sz="3400">
              <a:solidFill>
                <a:schemeClr val="lt2"/>
              </a:solidFill>
            </a:endParaRPr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4727900" y="3891546"/>
            <a:ext cx="1021100" cy="102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6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6271775" y="3815892"/>
            <a:ext cx="1172450" cy="117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6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 rot="-3932731">
            <a:off x="7667650" y="3891559"/>
            <a:ext cx="1021100" cy="102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8275" y="0"/>
            <a:ext cx="2375725" cy="33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0"/>
            <a:ext cx="2196275" cy="337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283100" y="712150"/>
            <a:ext cx="3724200" cy="22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/>
              <a:t>Most orders paid in one installment, possibly because only credit card payment allows  more than one installment</a:t>
            </a:r>
            <a:endParaRPr/>
          </a:p>
        </p:txBody>
      </p:sp>
      <p:pic>
        <p:nvPicPr>
          <p:cNvPr id="166" name="Google Shape;1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7300" y="0"/>
            <a:ext cx="5075275" cy="3453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Milestones</a:t>
            </a:r>
            <a:endParaRPr>
              <a:solidFill>
                <a:schemeClr val="lt2"/>
              </a:solidFill>
            </a:endParaRPr>
          </a:p>
        </p:txBody>
      </p:sp>
      <p:graphicFrame>
        <p:nvGraphicFramePr>
          <p:cNvPr id="172" name="Google Shape;172;p28"/>
          <p:cNvGraphicFramePr/>
          <p:nvPr/>
        </p:nvGraphicFramePr>
        <p:xfrm>
          <a:off x="146375" y="3294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{BF275581-0CB5-4446-A276-43412E2C2B54}</a:tableStyleId>
              </a:tblPr>
              <a:tblGrid>
                <a:gridCol w="416825"/>
                <a:gridCol w="578100"/>
                <a:gridCol w="752775"/>
                <a:gridCol w="752775"/>
                <a:gridCol w="773675"/>
                <a:gridCol w="454075"/>
                <a:gridCol w="752775"/>
                <a:gridCol w="752775"/>
                <a:gridCol w="752775"/>
                <a:gridCol w="752775"/>
                <a:gridCol w="752775"/>
                <a:gridCol w="752775"/>
                <a:gridCol w="752775"/>
              </a:tblGrid>
              <a:tr h="57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2017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2018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173" name="Google Shape;173;p28"/>
          <p:cNvCxnSpPr/>
          <p:nvPr/>
        </p:nvCxnSpPr>
        <p:spPr>
          <a:xfrm flipH="1" rot="10800000">
            <a:off x="303300" y="2917050"/>
            <a:ext cx="19200" cy="54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74" name="Google Shape;174;p28"/>
          <p:cNvSpPr txBox="1"/>
          <p:nvPr>
            <p:ph type="title"/>
          </p:nvPr>
        </p:nvSpPr>
        <p:spPr>
          <a:xfrm>
            <a:off x="84950" y="2524962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Least orders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75" name="Google Shape;175;p28"/>
          <p:cNvSpPr txBox="1"/>
          <p:nvPr>
            <p:ph type="title"/>
          </p:nvPr>
        </p:nvSpPr>
        <p:spPr>
          <a:xfrm>
            <a:off x="1922509" y="2716437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Increased sales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76" name="Google Shape;176;p28"/>
          <p:cNvSpPr txBox="1"/>
          <p:nvPr>
            <p:ph type="title"/>
          </p:nvPr>
        </p:nvSpPr>
        <p:spPr>
          <a:xfrm>
            <a:off x="5407207" y="2716437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Highest orders</a:t>
            </a:r>
            <a:endParaRPr b="1" sz="1800">
              <a:solidFill>
                <a:schemeClr val="dk1"/>
              </a:solidFill>
            </a:endParaRPr>
          </a:p>
        </p:txBody>
      </p:sp>
      <p:cxnSp>
        <p:nvCxnSpPr>
          <p:cNvPr id="177" name="Google Shape;177;p28"/>
          <p:cNvCxnSpPr/>
          <p:nvPr/>
        </p:nvCxnSpPr>
        <p:spPr>
          <a:xfrm>
            <a:off x="2806300" y="3017025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78" name="Google Shape;178;p28"/>
          <p:cNvCxnSpPr/>
          <p:nvPr/>
        </p:nvCxnSpPr>
        <p:spPr>
          <a:xfrm rot="10800000">
            <a:off x="6310375" y="3067800"/>
            <a:ext cx="7800" cy="24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179" name="Google Shape;1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7525" y="0"/>
            <a:ext cx="5557425" cy="282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4572000" y="0"/>
            <a:ext cx="4572000" cy="39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Most orders are  highest rated!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/>
              <a:t>T</a:t>
            </a:r>
            <a:r>
              <a:rPr lang="en" sz="1800"/>
              <a:t>oo good to be true!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No missing data for review_score, very suspicious.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This is real commercial data and  most users don’t submit reviews.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Possibly,</a:t>
            </a:r>
            <a:r>
              <a:rPr lang="en" sz="1800"/>
              <a:t> Olist released data mostly consisted of higher ratings by effort and not randomly by chance?</a:t>
            </a:r>
            <a:endParaRPr sz="1800"/>
          </a:p>
        </p:txBody>
      </p:sp>
      <p:pic>
        <p:nvPicPr>
          <p:cNvPr id="185" name="Google Shape;1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0488"/>
            <a:ext cx="4572000" cy="3077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type="title"/>
          </p:nvPr>
        </p:nvSpPr>
        <p:spPr>
          <a:xfrm>
            <a:off x="4684800" y="0"/>
            <a:ext cx="4459200" cy="36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 orders from  12:00 a.m. to 8:00 a.m.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Rest of the day is very busy.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Peak hour is 16:00 for highest  orders made,</a:t>
            </a:r>
            <a:r>
              <a:rPr lang="en" sz="2400">
                <a:highlight>
                  <a:srgbClr val="FF0000"/>
                </a:highlight>
              </a:rPr>
              <a:t> </a:t>
            </a:r>
            <a:r>
              <a:rPr lang="en" sz="3000">
                <a:highlight>
                  <a:srgbClr val="FF0000"/>
                </a:highlight>
              </a:rPr>
              <a:t>focus!</a:t>
            </a:r>
            <a:endParaRPr sz="3000">
              <a:highlight>
                <a:srgbClr val="FF0000"/>
              </a:highlight>
            </a:endParaRPr>
          </a:p>
        </p:txBody>
      </p:sp>
      <p:pic>
        <p:nvPicPr>
          <p:cNvPr id="191" name="Google Shape;1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4684800" cy="3202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type="title"/>
          </p:nvPr>
        </p:nvSpPr>
        <p:spPr>
          <a:xfrm>
            <a:off x="3362475" y="67300"/>
            <a:ext cx="5713500" cy="46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Patent by Amazon. No predictive algorithms mentioned!  Amazon calls it                           </a:t>
            </a:r>
            <a:r>
              <a:rPr lang="en" sz="2400"/>
              <a:t>‘Anticipatory Shipping’.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"packaging one or more items for eventual delivery"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Fulfilment Centres, which can be Seller’s Distribution Centre or Amazon’s own.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supply chain, not a new concept. Not unusual for manufacturer to ship products that sell more  beforehand.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highlight>
                  <a:srgbClr val="FF0000"/>
                </a:highlight>
              </a:rPr>
              <a:t>‘DC Bypass strategy’</a:t>
            </a:r>
            <a:endParaRPr sz="2400">
              <a:highlight>
                <a:srgbClr val="FF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Requires strong IT-enabled collaboration ties between manufacturer and retailers to accurately forecast.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4A86E8"/>
                </a:highlight>
              </a:rPr>
              <a:t>Not easy, of course!</a:t>
            </a:r>
            <a:endParaRPr sz="1800">
              <a:highlight>
                <a:srgbClr val="4A86E8"/>
              </a:highlight>
            </a:endParaRPr>
          </a:p>
        </p:txBody>
      </p:sp>
      <p:pic>
        <p:nvPicPr>
          <p:cNvPr id="197" name="Google Shape;19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362475" cy="460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1"/>
          <p:cNvSpPr txBox="1"/>
          <p:nvPr/>
        </p:nvSpPr>
        <p:spPr>
          <a:xfrm>
            <a:off x="6141500" y="4160800"/>
            <a:ext cx="49590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Future work</a:t>
            </a:r>
            <a:endParaRPr b="1" sz="18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you analyse E-commerce</a:t>
            </a:r>
            <a:r>
              <a:rPr lang="en">
                <a:solidFill>
                  <a:schemeClr val="accent5"/>
                </a:solidFill>
              </a:rPr>
              <a:t>?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Farewell!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Predictive Analytics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84" name="Google Shape;84;p15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In the rise of E-commerce, predictive analytics is the crystal ball that estimates customer needs before the actual need arises.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accent5"/>
                </a:solidFill>
              </a:rPr>
              <a:t>Data 1st!</a:t>
            </a:r>
            <a:endParaRPr b="0"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Data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6" name="Google Shape;96;p17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7850" y="162725"/>
            <a:ext cx="5268299" cy="491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102" name="Google Shape;102;p18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>
            <p:ph type="title"/>
          </p:nvPr>
        </p:nvSpPr>
        <p:spPr>
          <a:xfrm>
            <a:off x="2112078" y="65399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your data!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2094350" y="0"/>
            <a:ext cx="65229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dk2"/>
                </a:solidFill>
              </a:rPr>
              <a:t>Descriptive                       Statistics</a:t>
            </a:r>
            <a:endParaRPr b="0" sz="2400">
              <a:solidFill>
                <a:schemeClr val="dk2"/>
              </a:solidFill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600"/>
            <a:ext cx="9144001" cy="412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0"/>
          <p:cNvPicPr preferRelativeResize="0"/>
          <p:nvPr/>
        </p:nvPicPr>
        <p:blipFill rotWithShape="1">
          <a:blip r:embed="rId3">
            <a:alphaModFix/>
          </a:blip>
          <a:srcRect b="5329" l="0" r="1111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4200">
                <a:solidFill>
                  <a:schemeClr val="accent5"/>
                </a:solidFill>
              </a:rPr>
              <a:t>But, what about categorical data?</a:t>
            </a:r>
            <a:endParaRPr sz="42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Ans: It depends.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2" name="Google Shape;122;p21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Categories of attributes are analysed based on: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 is the usefulness?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How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How would it benefit Operational CRM?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